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\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docProps\app.xml><?xml version="1.0" encoding="utf-8"?>
<Properties xmlns="http://schemas.openxmlformats.org/officeDocument/2006/extended-properties" xmlns:vt="http://schemas.openxmlformats.org/officeDocument/2006/docPropsVTypes">
  <TotalTime>121</TotalTime>
  <Words>691</Words>
  <Application>Microsoft Office PowerPoint</Application>
  <PresentationFormat>A4 (210 x 297 mm)</PresentationFormat>
  <Paragraphs>106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Calibri</vt:lpstr>
      <vt:lpstr>Arial</vt:lpstr>
      <vt:lpstr>Noto Sans Symbols</vt:lpstr>
      <vt:lpstr>Candara</vt:lpstr>
      <vt:lpstr>Century Gothic</vt:lpstr>
      <vt:lpstr>Office 2013 - Tema de 2022</vt:lpstr>
      <vt:lpstr>INSTRUCTIVO ESPECIFICACIONES DE REQUERIMIENTOS DE USUARIO (URS)</vt:lpstr>
      <vt:lpstr>INSTRUCTIVO ESPECIFICACIONES DE REQUERIMIENTOS DE USUARIO (URS)</vt:lpstr>
    </vt:vector>
  </TitlesOfParts>
  <LinksUpToDate>false</LinksUpToDate>
  <SharedDoc>false</SharedDoc>
  <HyperlinksChanged>false</HyperlinksChanged>
  <AppVersion>16.0000</AppVersion>
</Properties>
</file>

<file path=docProps\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Pasantes TransFarma</dc:creator>
  <cp:lastModifiedBy>Teva Inhouse</cp:lastModifiedBy>
  <cp:revision>1</cp:revision>
  <dcterms:created xsi:type="dcterms:W3CDTF">2020-06-19T02:46:21Z</dcterms:created>
  <dcterms:modified xsi:type="dcterms:W3CDTF">2026-03-23T16:45:55Z</dcterms:modified>
</cp:coreProperties>
</file>

<file path=ppt\_rels\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19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/Relationships>
</file>

<file path=ppt\notesMasters\_rels\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\notesMasters\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85558" cy="50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2598" y="0"/>
            <a:ext cx="2985558" cy="50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144713" y="752475"/>
            <a:ext cx="2600325" cy="37576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519054"/>
            <a:ext cx="2985558" cy="50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2598" y="9519054"/>
            <a:ext cx="2985558" cy="501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\notesSlides\_rels\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\notesSlides\_rels\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\notesSlides\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4713" y="752475"/>
            <a:ext cx="2600325" cy="37576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\notesSlides\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4713" y="752475"/>
            <a:ext cx="2600325" cy="37576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\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\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889750" cy="10021888"/>
  <p:embeddedFontLst>
    <p:embeddedFont>
      <p:font typeface="Candara" panose="020E0502030303020204" pitchFamily="34" charset="0"/>
      <p:regular r:id="rId5"/>
      <p:bold r:id="rId6"/>
      <p:italic r:id="rId7"/>
      <p:boldItalic r:id="rId8"/>
    </p:embeddedFont>
    <p:embeddedFont>
      <p:font typeface="Century Gothic" panose="020B0502020202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940">
          <p15:clr>
            <a:srgbClr val="A4A3A4"/>
          </p15:clr>
        </p15:guide>
        <p15:guide id="2" pos="397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>
          <p15:clr>
            <a:srgbClr val="A4A3A4"/>
          </p15:clr>
        </p15:guide>
        <p15:guide id="2" pos="217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FcsNvnR8aXS2iazwBPIWg8KgVgg=="/>
    </p:ext>
  </p:extLst>
</p:presentation>
</file>

<file path=ppt\slideLayouts\_rels\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\slideLayouts\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>
            <a:spLocks noGrp="1"/>
          </p:cNvSpPr>
          <p:nvPr>
            <p:ph type="title"/>
          </p:nvPr>
        </p:nvSpPr>
        <p:spPr>
          <a:xfrm>
            <a:off x="1371600" y="506506"/>
            <a:ext cx="4114800" cy="75918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36000" tIns="0" rIns="36000" bIns="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entury Gothic"/>
              <a:buNone/>
              <a:defRPr sz="2000" b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noFill/>
          <a:ln w="76200" cap="flat" cmpd="sng">
            <a:solidFill>
              <a:srgbClr val="3399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4" descr="Un dibujo de una cara feliz&#10;&#10;Descripción generada automáticamente con confianza medi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32" y="177682"/>
            <a:ext cx="2113383" cy="406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d"/>
  </p:transition>
  <p:extLst>
    <p:ext uri="{DCECCB84-F9BA-43D5-87BE-67443E8EF086}">
      <p15:sldGuideLst xmlns:p15="http://schemas.microsoft.com/office/powerpoint/2012/main">
        <p15:guide id="1" orient="horz" pos="312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\slideMasters\_rels\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\slideMasters\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ransition spd="slow">
    <p:wipe dir="d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\slides\_rels\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\slides\_rels\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\slides\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"/>
          <p:cNvSpPr>
            <a:spLocks noGrp="1"/>
          </p:cNvSpPr>
          <p:nvPr>
            <p:ph type="title"/>
          </p:nvPr>
        </p:nvSpPr>
        <p:spPr>
          <a:xfrm>
            <a:off x="931651" y="410056"/>
            <a:ext cx="4994697" cy="70102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36000" tIns="0" rIns="36000" bIns="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Century Gothic"/>
              <a:buNone/>
            </a:pPr>
            <a:r>
              <a:rPr lang="en-US" sz="1600"/>
              <a:t>INSTRUCTIVO</a:t>
            </a:r>
            <a:br>
              <a:rPr lang="en-US" sz="1600"/>
            </a:br>
            <a:r>
              <a:rPr lang="en-US" sz="1600"/>
              <a:t>ESPECIFICACIONES DE REQUERIMIENTOS DE USUARIO (URS)</a:t>
            </a:r>
            <a:endParaRPr sz="1600" u="sng"/>
          </a:p>
        </p:txBody>
      </p:sp>
      <p:sp>
        <p:nvSpPr>
          <p:cNvPr id="24" name="Google Shape;24;p1"/>
          <p:cNvSpPr txBox="1"/>
          <p:nvPr/>
        </p:nvSpPr>
        <p:spPr>
          <a:xfrm>
            <a:off x="1796996" y="850127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 txBox="1"/>
          <p:nvPr/>
        </p:nvSpPr>
        <p:spPr>
          <a:xfrm>
            <a:off x="5516900" y="63000"/>
            <a:ext cx="144016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57188" marR="0" lvl="0" indent="-3571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Código	: (TF)O.CA.PR04-IN02</a:t>
            </a:r>
          </a:p>
          <a:p>
            <a:pPr marL="357188" marR="0" lvl="0" indent="-3571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Versión</a:t>
            </a:r>
            <a:r>
              <a:rPr lang="en-US" sz="7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	: 1</a:t>
            </a:r>
            <a:endParaRPr lang="en-US" dirty="0"/>
          </a:p>
          <a:p>
            <a:pPr marL="357188" marR="0" lvl="0" indent="-3571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Fecha</a:t>
            </a:r>
            <a:r>
              <a:rPr lang="en-US" sz="7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	: 24/Ago/2026</a:t>
            </a:r>
            <a:endParaRPr dirty="0"/>
          </a:p>
        </p:txBody>
      </p:sp>
      <p:sp>
        <p:nvSpPr>
          <p:cNvPr id="26" name="Google Shape;26;p1"/>
          <p:cNvSpPr/>
          <p:nvPr/>
        </p:nvSpPr>
        <p:spPr>
          <a:xfrm>
            <a:off x="84508" y="1628206"/>
            <a:ext cx="1887719" cy="360000"/>
          </a:xfrm>
          <a:prstGeom prst="roundRect">
            <a:avLst>
              <a:gd name="adj" fmla="val 12661"/>
            </a:avLst>
          </a:prstGeom>
          <a:solidFill>
            <a:srgbClr val="CCFF66"/>
          </a:solidFill>
          <a:ln>
            <a:noFill/>
          </a:ln>
        </p:spPr>
        <p:txBody>
          <a:bodyPr spcFirstLastPara="1" wrap="square" lIns="72000" tIns="0" rIns="0" bIns="0" anchor="ctr" anchorCtr="0">
            <a:noAutofit/>
          </a:bodyPr>
          <a:lstStyle/>
          <a:p>
            <a:pPr marL="0" marR="26860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none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OBJETIVO</a:t>
            </a:r>
            <a:endParaRPr/>
          </a:p>
        </p:txBody>
      </p:sp>
      <p:sp>
        <p:nvSpPr>
          <p:cNvPr id="27" name="Google Shape;27;p1"/>
          <p:cNvSpPr/>
          <p:nvPr/>
        </p:nvSpPr>
        <p:spPr>
          <a:xfrm>
            <a:off x="2004352" y="1616355"/>
            <a:ext cx="4683027" cy="645247"/>
          </a:xfrm>
          <a:prstGeom prst="roundRect">
            <a:avLst>
              <a:gd name="adj" fmla="val 8851"/>
            </a:avLst>
          </a:prstGeom>
          <a:solidFill>
            <a:srgbClr val="CCFF99"/>
          </a:solidFill>
          <a:ln>
            <a:noFill/>
          </a:ln>
        </p:spPr>
        <p:txBody>
          <a:bodyPr spcFirstLastPara="1" wrap="square" lIns="72000" tIns="0" rIns="0" bIns="0" anchor="t" anchorCtr="0">
            <a:noAutofit/>
          </a:bodyPr>
          <a:lstStyle/>
          <a:p>
            <a:pPr marL="0" marR="26860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u="none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Describir los requerimientos específicos de usuario (URS) para la plataforma GetPoint WMS y terminales móviles RF en el almacenamiento y distribución de productos farmacéuticos en Bodega 43 cumpliendo con los estándares GAMP 5, DS 466 y NT 147.</a:t>
            </a:r>
            <a:endParaRPr/>
          </a:p>
        </p:txBody>
      </p:sp>
      <p:sp>
        <p:nvSpPr>
          <p:cNvPr id="28" name="Google Shape;28;p1"/>
          <p:cNvSpPr/>
          <p:nvPr/>
        </p:nvSpPr>
        <p:spPr>
          <a:xfrm>
            <a:off x="116632" y="2291530"/>
            <a:ext cx="6570746" cy="701026"/>
          </a:xfrm>
          <a:prstGeom prst="roundRect">
            <a:avLst>
              <a:gd name="adj" fmla="val 7395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72000" tIns="0" rIns="0" bIns="0" anchor="t" anchorCtr="0">
            <a:noAutofit/>
          </a:bodyPr>
          <a:lstStyle/>
          <a:p>
            <a:pPr marL="0" marR="268605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u="none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Descripción y alcance</a:t>
            </a:r>
            <a:r>
              <a:rPr lang="en-US" sz="1050" b="0" u="none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:</a:t>
            </a:r>
            <a:endParaRPr/>
          </a:p>
          <a:p>
            <a:pPr marL="0" marR="26860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Este URS identifica los  requerimientos que deben cumplir los vehículos a Calificar.</a:t>
            </a:r>
            <a:endParaRPr/>
          </a:p>
          <a:p>
            <a:pPr marL="0" marR="26860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Aplica a los diferentes servicios: Servicios Courier, Servicios Dedicados y Transporte de Equipos Médicos.</a:t>
            </a:r>
            <a:endParaRPr/>
          </a:p>
          <a:p>
            <a:pPr marL="0" marR="268605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u="none">
                <a:solidFill>
                  <a:srgbClr val="002060"/>
                </a:solidFill>
                <a:latin typeface="Candara"/>
                <a:ea typeface="Candara"/>
                <a:cs typeface="Candara"/>
                <a:sym typeface="Candara"/>
              </a:rPr>
              <a:t>Referencias: NT 147, NT 208, Res. 1542</a:t>
            </a:r>
            <a:endParaRPr/>
          </a:p>
          <a:p>
            <a:pPr marL="0" marR="268605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0" u="none">
              <a:solidFill>
                <a:srgbClr val="00206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graphicFrame>
        <p:nvGraphicFramePr>
          <p:cNvPr id="29" name="Google Shape;29;p1"/>
          <p:cNvGraphicFramePr/>
          <p:nvPr/>
        </p:nvGraphicFramePr>
        <p:xfrm>
          <a:off x="548680" y="3224808"/>
          <a:ext cx="5760650" cy="1741185"/>
        </p:xfrm>
        <a:graphic>
          <a:graphicData uri="http://schemas.openxmlformats.org/drawingml/2006/table">
            <a:tbl>
              <a:tblPr firstRow="1" firstCol="1" bandRow="1">
                <a:noFill/>
                <a:tableStyleId>{C1A62BA1-8830-42E3-9BD7-D50916668516}</a:tableStyleId>
              </a:tblPr>
              <a:tblGrid>
                <a:gridCol w="57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N°</a:t>
                      </a:r>
                      <a:endParaRPr sz="9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ESPECIFICACIONES GENERALES DEL SISTEMA WMS Y ARQUITECTURA (GAMP 5 Cat. 4)</a:t>
                      </a:r>
                      <a:endParaRPr sz="9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Mandatorio/ Deseable</a:t>
                      </a:r>
                      <a:endParaRPr sz="10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2F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u="none" strike="noStrike" cap="none">
                          <a:solidFill>
                            <a:srgbClr val="00206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RU-01</a:t>
                      </a:r>
                      <a:endParaRPr sz="1050" b="0" u="none" strike="noStrike" cap="none">
                        <a:solidFill>
                          <a:srgbClr val="00206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Software WMS en la nube con acceso multi-usuario basado en roles (DT, Operador, Auditor) sobre canal seguro HTTPS/TLS 1.3.</a:t>
                      </a: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82563" marR="0" lvl="0" indent="-182563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Noto Sans Symbols"/>
                        <a:buChar char="∙"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Catálogo de estanterías y racks con capacidad para mínimo 615 posiciones codificadas (Pasillo, Columna, Nivel) en Módulos 42 al 45.</a:t>
                      </a:r>
                      <a:r>
                        <a:rPr lang="en-US" sz="8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	</a:t>
                      </a: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:</a:t>
                      </a:r>
                      <a:r>
                        <a:rPr lang="en-US" sz="8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	  </a:t>
                      </a: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 m</a:t>
                      </a:r>
                      <a:r>
                        <a:rPr lang="en-US" sz="800" u="none" strike="noStrike" cap="none" baseline="30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</a:t>
                      </a: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a 17 m</a:t>
                      </a:r>
                      <a:r>
                        <a:rPr lang="en-US" sz="800" u="none" strike="noStrike" cap="none" baseline="30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</a:t>
                      </a: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82563" marR="0" lvl="0" indent="-182563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Noto Sans Symbols"/>
                        <a:buChar char="∙"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Catálogo maestro de fichas técnicas con SKU, Dosis, Registro ISP, Laboratorio y Familia Térmica.</a:t>
                      </a:r>
                      <a:r>
                        <a:rPr lang="en-US" sz="8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	</a:t>
                      </a: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:</a:t>
                      </a:r>
                      <a:r>
                        <a:rPr lang="en-US" sz="8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	</a:t>
                      </a: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21 m</a:t>
                      </a:r>
                      <a:r>
                        <a:rPr lang="en-US" sz="800" u="none" strike="noStrike" cap="none" baseline="30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</a:t>
                      </a: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a  52 m</a:t>
                      </a:r>
                      <a:r>
                        <a:rPr lang="en-US" sz="800" u="none" strike="noStrike" cap="none" baseline="30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</a:t>
                      </a:r>
                      <a:endParaRPr sz="800" u="none" strike="noStrike" cap="none" baseline="30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82563" marR="0" lvl="0" indent="-182563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Noto Sans Symbols"/>
                        <a:buChar char="∙"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Servidores de aplicación GetPoint WMS (app.getpoint.cl) con alta disponibilidad y respaldos periódicos.</a:t>
                      </a:r>
                      <a:r>
                        <a:rPr lang="en-US" sz="8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	</a:t>
                      </a: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:</a:t>
                      </a:r>
                      <a:r>
                        <a:rPr lang="en-US" sz="8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	</a:t>
                      </a: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34 m</a:t>
                      </a:r>
                      <a:r>
                        <a:rPr lang="en-US" sz="800" u="none" strike="noStrike" cap="none" baseline="30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</a:t>
                      </a: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a  95 m</a:t>
                      </a:r>
                      <a:r>
                        <a:rPr lang="en-US" sz="800" u="none" strike="noStrike" cap="none" baseline="30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</a:t>
                      </a:r>
                      <a:endParaRPr sz="800" u="none" strike="noStrike" cap="none" baseline="30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Noto Sans Symbols"/>
                        <a:buNone/>
                      </a:pP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Cumplimiento con GAMP 5 Segunda Edición (2022) para software Categoría 4 (Productos Configurados).</a:t>
                      </a:r>
                      <a:endParaRPr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Noto Sans Symbols"/>
                        <a:buNone/>
                      </a:pP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Deseable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50"/>
                        <a:buFont typeface="Century Gothic"/>
                        <a:buNone/>
                      </a:pPr>
                      <a:r>
                        <a:rPr lang="en-US" sz="1050" b="0" u="none" strike="noStrike" cap="none">
                          <a:solidFill>
                            <a:srgbClr val="00206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RU-02
Control de acceso con autenticación por credenciales, roles y tokens de API GetPoint.</a:t>
                      </a:r>
                      <a:endParaRPr/>
                    </a:p>
                  </a:txBody>
                  <a:tcPr marL="44275" marR="442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Mandatorio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0" name="Google Shape;30;p1"/>
          <p:cNvGraphicFramePr/>
          <p:nvPr/>
        </p:nvGraphicFramePr>
        <p:xfrm>
          <a:off x="548680" y="5313041"/>
          <a:ext cx="5760650" cy="1441375"/>
        </p:xfrm>
        <a:graphic>
          <a:graphicData uri="http://schemas.openxmlformats.org/drawingml/2006/table">
            <a:tbl>
              <a:tblPr firstRow="1" firstCol="1" bandRow="1">
                <a:noFill/>
                <a:tableStyleId>{C1A62BA1-8830-42E3-9BD7-D50916668516}</a:tableStyleId>
              </a:tblPr>
              <a:tblGrid>
                <a:gridCol w="57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N°</a:t>
                      </a: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ESPECIFICACIONES DE RECEPCIÓN (SDR) Y CUARENTENA SANITARIA (DS 466 Art. 24)</a:t>
                      </a:r>
                      <a:endParaRPr sz="9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Mandatorio/ Deseable</a:t>
                      </a:r>
                      <a:endParaRPr sz="10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2F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u="none" strike="noStrike" cap="none">
                          <a:solidFill>
                            <a:srgbClr val="00206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RU-03</a:t>
                      </a:r>
                      <a:endParaRPr sz="1050" b="0" u="none" strike="noStrike" cap="none">
                        <a:solidFill>
                          <a:srgbClr val="00206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Equipos de climatización con función de ventilación y refrigeración, que se puedan ajustar en diferentes grados Celcius.</a:t>
                      </a:r>
                      <a:endParaRPr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Se debe contar con la Ficha Técnica del Equipo de Refrigeración</a:t>
                      </a:r>
                      <a:endParaRPr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Mandatorio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u="none" strike="noStrike" cap="none">
                          <a:solidFill>
                            <a:srgbClr val="00206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RU-04</a:t>
                      </a:r>
                      <a:endParaRPr sz="1050" b="0" u="none" strike="noStrike" cap="none">
                        <a:solidFill>
                          <a:srgbClr val="00206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Instalación de Display o controlador en cabina para set point y reporte de temperatura al Conductor en rangos:</a:t>
                      </a: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342900" marR="0" lvl="0" indent="-3429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Noto Sans Symbols"/>
                        <a:buChar char="∙"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15 a  25°C</a:t>
                      </a: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342900" marR="0" lvl="0" indent="-3429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Noto Sans Symbols"/>
                        <a:buChar char="∙"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2 a    8°C</a:t>
                      </a:r>
                      <a:endParaRPr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Noto Sans Symbols"/>
                        <a:buNone/>
                      </a:pP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Mandatorio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1" name="Google Shape;31;p1"/>
          <p:cNvGraphicFramePr/>
          <p:nvPr/>
        </p:nvGraphicFramePr>
        <p:xfrm>
          <a:off x="548680" y="7101472"/>
          <a:ext cx="5760650" cy="1278815"/>
        </p:xfrm>
        <a:graphic>
          <a:graphicData uri="http://schemas.openxmlformats.org/drawingml/2006/table">
            <a:tbl>
              <a:tblPr firstRow="1" firstCol="1" bandRow="1">
                <a:noFill/>
                <a:tableStyleId>{C1A62BA1-8830-42E3-9BD7-D50916668516}</a:tableStyleId>
              </a:tblPr>
              <a:tblGrid>
                <a:gridCol w="57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N°</a:t>
                      </a:r>
                      <a:endParaRPr sz="9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ESPECIFICACIONES DE ALMACENAMIENTO Y CONDICIONES TÉRMICAS</a:t>
                      </a:r>
                      <a:endParaRPr sz="9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2F54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Mandatorio/ Deseable</a:t>
                      </a:r>
                      <a:endParaRPr sz="10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2F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0" u="none" strike="noStrike" cap="none">
                          <a:solidFill>
                            <a:srgbClr val="00206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RU-05</a:t>
                      </a:r>
                      <a:endParaRPr sz="1050" b="0" u="none" strike="noStrike" cap="none">
                        <a:solidFill>
                          <a:srgbClr val="00206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Restricción de almacenamiento por perfil térmico: bloqueo de ubicación de productos refrigerados (2 a 8 °C) en racks ambiente y confinamiento de controlados en Jaula (AA.06/07).</a:t>
                      </a: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baseline="30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Deseable</a:t>
                      </a:r>
                      <a:endParaRPr sz="10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44275" marR="442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Google Shape;32;p1"/>
          <p:cNvSpPr txBox="1"/>
          <p:nvPr/>
        </p:nvSpPr>
        <p:spPr>
          <a:xfrm>
            <a:off x="5301208" y="9201765"/>
            <a:ext cx="144016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57188" marR="0" lvl="0" indent="-357188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Página	1/2</a:t>
            </a:r>
            <a:endParaRPr sz="7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\slides\slide2.xml><?xml version="1.0" encoding="UTF-8" standalone="yes"?>
<p:sld xmlns:a="http://schemas.openxmlformats.org/drawingml/2006/main" xmlns:r="http://schemas.openxmlformats.org/officeDocument/2006/relationships" xmlns:p="http://schemas.openxmlformats.org/presentationml/2006/main"><p:cSld><p:spTree><p:nvGrpSpPr><p:cNvPr id="1" name="Shape 36"/><p:cNvGrpSpPr/><p:nvPr/></p:nvGrpSpPr><p:grpSpPr><a:xfrm><a:off x="0" y="0"/><a:ext cx="0" cy="0"/><a:chOff x="0" y="0"/><a:chExt cx="0" cy="0"/></a:xfrm></p:grpSpPr><p:sp><p:nvSpPr><p:cNvPr id="37" name="Google Shape;37;p2"/><p:cNvSpPr txBox="1"/><p:nvPr/></p:nvSpPr><p:spPr><a:xfrm><a:off x="1796996" y="850127"/><a:ext cx="184731" cy="369332"/></a:xfrm><a:prstGeom prst="rect"><a:avLst/></a:prstGeom><a:noFill/><a:ln><a:noFill/></a:ln></p:spPr><p:txBody><a:bodyPr spcFirstLastPara="1" wrap="square" lIns="91425" tIns="45700" rIns="91425" bIns="45700" anchor="t" anchorCtr="0"><a:spAutoFit/></a:bodyPr><a:lstStyle/><a:p><a:pPr marL="0" marR="0" lvl="0" indent="0" algn="l" rtl="0"><a:spcBef><a:spcPts val="0"/></a:spcBef><a:spcAft><a:spcPts val="0"/></a:spcAft><a:buNone/></a:pPr><a:endParaRPr sz="1800"><a:solidFill><a:schemeClr val="dk1"/></a:solidFill><a:latin typeface="Calibri"/><a:ea typeface="Calibri"/><a:cs typeface="Calibri"/><a:sym typeface="Calibri"/></a:endParaRPr></a:p></p:txBody></p:sp><p:graphicFrame><p:nvGraphicFramePr><p:cNvPr id="38" name="Google Shape;38;p2"/><p:cNvGraphicFramePr/><p:nvPr/></p:nvGraphicFramePr><p:xfrm><a:off x="548681" y="6933127"/><a:ext cx="5760650" cy="1683390"/></p:xfrm><a:graphic><a:graphicData uri="http://schemas.openxmlformats.org/drawingml/2006/table"><a:tbl><a:tblPr firstRow="1" firstCol="1" bandRow="1"><a:noFill/><a:tableStyleId>{C1A62BA1-8830-42E3-9BD7-D50916668516}</a:tableStyleId></a:tblPr><a:tblGrid><a:gridCol w="576075"><a:extLst><a:ext uri="{9D8B030D-6E8A-4147-A177-3AD203B41FA5}"><a16:colId xmlns:a16="http://schemas.microsoft.com/office/drawing/2014/main" val="20000"/></a:ext></a:extLst></a:gridCol><a:gridCol w="3960450"><a:extLst><a:ext uri="{9D8B030D-6E8A-4147-A177-3AD203B41FA5}"><a16:colId xmlns:a16="http://schemas.microsoft.com/office/drawing/2014/main" val="20001"/></a:ext></a:extLst></a:gridCol><a:gridCol w="1224125"><a:extLst><a:ext uri="{9D8B030D-6E8A-4147-A177-3AD203B41FA5}"><a16:colId xmlns:a16="http://schemas.microsoft.com/office/drawing/2014/main" val="20002"/></a:ext></a:extLst></a:gridCol></a:tblGrid><a:tr h="220350"><a:tc><a:txBody><a:bodyPr/><a:lstStyle/><a:p><a:pPr marL="0" marR="0" lvl="0" indent="0" algn="ctr" rtl="0"><a:spcBef><a:spcPts val="0"/></a:spcBef><a:spcAft><a:spcPts val="0"/></a:spcAft><a:buNone/></a:pPr><a:r><a:rPr lang="en-US" sz="900" u="none" strike="noStrike" cap="none"><a:latin typeface="Century Gothic"/><a:ea typeface="Century Gothic"/><a:cs typeface="Century Gothic"/><a:sym typeface="Century Gothic"/></a:rPr><a:t>N°</a:t></a:r><a:endParaRPr sz="600" u="none" strike="noStrike" cap="none"><a:latin typeface="Century Gothic"/><a:ea typeface="Century Gothic"/><a:cs typeface="Century Gothic"/><a:sym typeface="Century Gothic"/></a:endParaRPr></a:p></a:txBody><a:tcPr marL="44275" marR="44275" marT="0" marB="0"><a:solidFill><a:srgbClr val="2F5496"/></a:solidFill></a:tcPr></a:tc><a:tc><a:txBody><a:bodyPr/><a:lstStyle/><a:p><a:pPr marL="0" marR="0" lvl="0" indent="0" algn="just" rtl="0"><a:spcBef><a:spcPts val="0"/></a:spcBef><a:spcAft><a:spcPts val="0"/></a:spcAft><a:buNone/></a:pPr><a:r><a:rPr lang="en-US" sz="900" b="1" u="none" strike="noStrike" cap="none"><a:solidFill><a:schemeClr val="lt1"/></a:solidFill><a:latin typeface="Century Gothic"/><a:ea typeface="Century Gothic"/><a:cs typeface="Century Gothic"/><a:sym typeface="Century Gothic"/></a:rPr><a:t>ESPECIFICACIONES DE PICKING Y ALGORITMO SANITARIO FEFO (NT 147)</a:t></a:r><a:endParaRPr sz="1000" b="1" u="none" strike="noStrike" cap="none"><a:solidFill><a:schemeClr val="lt1"/></a:solidFill><a:latin typeface="Century Gothic"/><a:ea typeface="Century Gothic"/><a:cs typeface="Century Gothic"/><a:sym typeface="Century Gothic"/></a:endParaRPr></a:p></a:txBody><a:tcPr marL="44275" marR="44275" marT="0" marB="0"><a:solidFill><a:srgbClr val="2F549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Mandatorio/ Deseable</a:t></a:r><a:endParaRPr sz="600" u="none" strike="noStrike" cap="none"><a:latin typeface="Century Gothic"/><a:ea typeface="Century Gothic"/><a:cs typeface="Century Gothic"/><a:sym typeface="Century Gothic"/></a:endParaRPr></a:p></a:txBody><a:tcPr marL="44275" marR="44275" marT="0" marB="0"><a:solidFill><a:srgbClr val="2F5496"/></a:solidFill></a:tcPr></a:tc><a:extLst><a:ext uri="{0D108BD9-81ED-4DB2-BD59-A6C34878D82A}"><a16:rowId xmlns:a16="http://schemas.microsoft.com/office/drawing/2014/main" val="10000"/></a:ext></a:extLst></a:tr><a:tr h="37125"><a:tc><a:txBody><a:bodyPr/><a:lstStyle/><a:p><a:pPr marL="0" marR="0" lvl="0" indent="0" algn="ctr" rtl="0"><a:spcBef><a:spcPts val="0"/></a:spcBef><a:spcAft><a:spcPts val="0"/></a:spcAft><a:buNone/></a:pPr><a:r><a:rPr lang="en-US" sz="1050" b="0" u="none" strike="noStrike" cap="none"><a:solidFill><a:srgbClr val="002060"/></a:solidFill><a:latin typeface="Century Gothic"/><a:ea typeface="Century Gothic"/><a:cs typeface="Century Gothic"/><a:sym typeface="Century Gothic"/></a:rPr><a:t>RU-17</a:t></a:r><a:endParaRPr sz="105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Algoritmo FEFO Estricto: El motor de despacho sugiere y exige obligatoriamente la extracción del lote con fecha de caducidad más próxima (First Expired, First Out).</a:t></a:r><a:endParaRPr/></a:p><a:p><a:pPr marL="0" marR="0" lvl="0" indent="0" algn="just" rtl="0"><a:spcBef><a:spcPts val="0"/></a:spcBef><a:spcAft><a:spcPts val="0"/></a:spcAft><a:buNone/></a:pPr><a:endParaRPr sz="800" u="none" strike="noStrike" cap="none"><a:latin typeface="Century Gothic"/><a:ea typeface="Century Gothic"/><a:cs typeface="Century Gothic"/><a:sym typeface="Century Gothic"/></a:endParaRPr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Deseable</a:t></a:r><a:endParaRPr sz="1100" u="none" strike="noStrike" cap="none"><a:latin typeface="Century Gothic"/><a:ea typeface="Century Gothic"/><a:cs typeface="Century Gothic"/><a:sym typeface="Century Gothic"/></a:endParaRPr></a:p></a:txBody><a:tcPr marL="44275" marR="44275" marT="0" marB="0"/></a:tc><a:extLst><a:ext uri="{0D108BD9-81ED-4DB2-BD59-A6C34878D82A}"><a16:rowId xmlns:a16="http://schemas.microsoft.com/office/drawing/2014/main" val="10001"/></a:ext></a:extLst></a:tr><a:tr h="234825"><a:tc><a:txBody><a:bodyPr/><a:lstStyle/><a:p><a:pPr marL="0" marR="0" lvl="0" indent="0" algn="ctr" rtl="0"><a:spcBef><a:spcPts val="0"/></a:spcBef><a:spcAft><a:spcPts val="0"/></a:spcAft><a:buNone/></a:pPr><a:r><a:rPr lang="en-US" sz="1050" b="0" u="none" strike="noStrike" cap="none"><a:solidFill><a:srgbClr val="002060"/></a:solidFill><a:latin typeface="Century Gothic"/><a:ea typeface="Century Gothic"/><a:cs typeface="Century Gothic"/><a:sym typeface="Century Gothic"/></a:rPr><a:t>RU-13</a:t></a:r><a:endParaRPr sz="105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solidFill><a:schemeClr val="dk1"/></a:solidFill><a:latin typeface="Century Gothic"/><a:ea typeface="Century Gothic"/><a:cs typeface="Century Gothic"/><a:sym typeface="Century Gothic"/></a:rPr><a:t>Bloqueo de seguridad antirrobo</a:t></a:r><a:endParaRPr/></a:p><a:p><a:pPr marL="0" marR="0" lvl="0" indent="0" algn="just" rtl="0"><a:spcBef><a:spcPts val="0"/></a:spcBef><a:spcAft><a:spcPts val="0"/></a:spcAft><a:buNone/></a:pPr><a:r><a:rPr lang="en-US" sz="800" u="none" strike="noStrike" cap="none"><a:solidFill><a:schemeClr val="dk1"/></a:solidFill><a:latin typeface="Century Gothic"/><a:ea typeface="Century Gothic"/><a:cs typeface="Century Gothic"/><a:sym typeface="Century Gothic"/></a:rPr><a:t>Alarma</a:t></a:r><a:endParaRPr/></a:p><a:p><a:pPr marL="0" marR="0" lvl="0" indent="0" algn="just" rtl="0"><a:spcBef><a:spcPts val="0"/></a:spcBef><a:spcAft><a:spcPts val="0"/></a:spcAft><a:buNone/></a:pPr><a:endParaRPr sz="800" u="none" strike="noStrike" cap="none"><a:solidFill><a:srgbClr val="FF0000"/></a:solidFill><a:latin typeface="Century Gothic"/><a:ea typeface="Century Gothic"/><a:cs typeface="Century Gothic"/><a:sym typeface="Century Gothic"/></a:endParaRPr></a:p><a:p><a:pPr marL="0" marR="0" lvl="0" indent="0" algn="just" rtl="0"><a:spcBef><a:spcPts val="0"/></a:spcBef><a:spcAft><a:spcPts val="0"/></a:spcAft><a:buNone/></a:pPr><a:endParaRPr sz="800" u="none" strike="noStrike" cap="none"><a:solidFill><a:srgbClr val="FF0000"/></a:solidFill><a:latin typeface="Century Gothic"/><a:ea typeface="Century Gothic"/><a:cs typeface="Century Gothic"/><a:sym typeface="Century Gothic"/></a:endParaRPr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Mandatorio</a:t></a:r><a:endParaRPr sz="1100" u="none" strike="noStrike" cap="none"><a:solidFill><a:srgbClr val="FF0000"/></a:solidFill><a:latin typeface="Century Gothic"/><a:ea typeface="Century Gothic"/><a:cs typeface="Century Gothic"/><a:sym typeface="Century Gothic"/></a:endParaRPr></a:p></a:txBody><a:tcPr marL="44275" marR="44275" marT="0" marB="0"/></a:tc><a:extLst><a:ext uri="{0D108BD9-81ED-4DB2-BD59-A6C34878D82A}"><a16:rowId xmlns:a16="http://schemas.microsoft.com/office/drawing/2014/main" val="10002"/></a:ext></a:extLst></a:tr><a:tr h="192400"><a:tc><a:txBody><a:bodyPr/><a:lstStyle/><a:p><a:pPr marL="0" marR="0" lvl="0" indent="0" algn="ctr" rtl="0"><a:spcBef><a:spcPts val="0"/></a:spcBef><a:spcAft><a:spcPts val="0"/></a:spcAft><a:buNone/></a:pPr><a:r><a:rPr lang="en-US" sz="1050" b="0" u="none" strike="noStrike" cap="none"><a:solidFill><a:srgbClr val="002060"/></a:solidFill><a:latin typeface="Century Gothic"/><a:ea typeface="Century Gothic"/><a:cs typeface="Century Gothic"/><a:sym typeface="Century Gothic"/></a:rPr><a:t>RU-14</a:t></a:r><a:endParaRPr sz="105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solidFill><a:schemeClr val="dk1"/></a:solidFill><a:latin typeface="Century Gothic"/><a:ea typeface="Century Gothic"/><a:cs typeface="Century Gothic"/><a:sym typeface="Century Gothic"/></a:rPr><a:t>Emisión de alertas preventivas en pantalla para lotes con corta fecha de vencimiento (< 6 meses / 180 días).</a:t></a:r><a:endParaRPr/></a:p><a:p><a:pPr marL="0" marR="0" lvl="0" indent="0" algn="just" rtl="0"><a:spcBef><a:spcPts val="0"/></a:spcBef><a:spcAft><a:spcPts val="0"/></a:spcAft><a:buNone/></a:pPr><a:endParaRPr sz="800" u="none" strike="noStrike" cap="none"><a:solidFill><a:schemeClr val="dk1"/></a:solidFill><a:latin typeface="Century Gothic"/><a:ea typeface="Century Gothic"/><a:cs typeface="Century Gothic"/><a:sym typeface="Century Gothic"/></a:endParaRPr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Deseable</a:t></a:r><a:endParaRPr sz="1100" u="none" strike="noStrike" cap="none"><a:latin typeface="Century Gothic"/><a:ea typeface="Century Gothic"/><a:cs typeface="Century Gothic"/><a:sym typeface="Century Gothic"/></a:endParaRPr></a:p></a:txBody><a:tcPr marL="44275" marR="44275" marT="0" marB="0"/></a:tc><a:extLst><a:ext uri="{0D108BD9-81ED-4DB2-BD59-A6C34878D82A}"><a16:rowId xmlns:a16="http://schemas.microsoft.com/office/drawing/2014/main" val="10003"/></a:ext></a:extLst></a:tr></a:tbl></a:graphicData></a:graphic></p:graphicFrame><p:graphicFrame><p:nvGraphicFramePr><p:cNvPr id="39" name="Google Shape;39;p2"/><p:cNvGraphicFramePr/><p:nvPr/></p:nvGraphicFramePr><p:xfrm><a:off x="548680" y="4912728"/><a:ext cx="5760625" cy="1685215"/></p:xfrm><a:graphic><a:graphicData uri="http://schemas.openxmlformats.org/drawingml/2006/table"><a:tbl><a:tblPr firstRow="1" firstCol="1" bandRow="1"><a:noFill/><a:tableStyleId>{C1A62BA1-8830-42E3-9BD7-D50916668516}</a:tableStyleId></a:tblPr><a:tblGrid><a:gridCol w="590825"><a:extLst><a:ext uri="{9D8B030D-6E8A-4147-A177-3AD203B41FA5}"><a16:colId xmlns:a16="http://schemas.microsoft.com/office/drawing/2014/main" val="20000"/></a:ext></a:extLst></a:gridCol><a:gridCol w="3945675"><a:extLst><a:ext uri="{9D8B030D-6E8A-4147-A177-3AD203B41FA5}"><a16:colId xmlns:a16="http://schemas.microsoft.com/office/drawing/2014/main" val="20001"/></a:ext></a:extLst></a:gridCol><a:gridCol w="1224125"><a:extLst><a:ext uri="{9D8B030D-6E8A-4147-A177-3AD203B41FA5}"><a16:colId xmlns:a16="http://schemas.microsoft.com/office/drawing/2014/main" val="20002"/></a:ext></a:extLst></a:gridCol></a:tblGrid><a:tr h="222175"><a:tc><a:txBody><a:bodyPr/><a:lstStyle/><a:p><a:pPr marL="0" marR="0" lvl="0" indent="0" algn="ctr" rtl="0"><a:spcBef><a:spcPts val="0"/></a:spcBef><a:spcAft><a:spcPts val="0"/></a:spcAft><a:buNone/></a:pPr><a:r><a:rPr lang="en-US" sz="900" u="none" strike="noStrike" cap="none"><a:latin typeface="Century Gothic"/><a:ea typeface="Century Gothic"/><a:cs typeface="Century Gothic"/><a:sym typeface="Century Gothic"/></a:rPr><a:t>N°</a:t></a:r><a:endParaRPr sz="800" u="none" strike="noStrike" cap="none"><a:latin typeface="Century Gothic"/><a:ea typeface="Century Gothic"/><a:cs typeface="Century Gothic"/><a:sym typeface="Century Gothic"/></a:endParaRPr></a:p></a:txBody><a:tcPr marL="44275" marR="44275" marT="0" marB="0"><a:solidFill><a:srgbClr val="2F5496"/></a:solidFill></a:tcPr></a:tc><a:tc><a:txBody><a:bodyPr/><a:lstStyle/><a:p><a:pPr marL="0" marR="0" lvl="0" indent="0" algn="just" rtl="0"><a:spcBef><a:spcPts val="0"/></a:spcBef><a:spcAft><a:spcPts val="0"/></a:spcAft><a:buNone/></a:pPr><a:r><a:rPr lang="en-US" sz="900" u="none" strike="noStrike" cap="none"><a:latin typeface="Century Gothic"/><a:ea typeface="Century Gothic"/><a:cs typeface="Century Gothic"/><a:sym typeface="Century Gothic"/></a:rPr><a:t>ESPECIFICACIONES DE TERMINALES MÓVILES RF Y POKA-YOKE (TERRENO)</a:t></a:r><a:endParaRPr sz="900" u="none" strike="noStrike" cap="none"><a:latin typeface="Century Gothic"/><a:ea typeface="Century Gothic"/><a:cs typeface="Century Gothic"/><a:sym typeface="Century Gothic"/></a:endParaRPr></a:p></a:txBody><a:tcPr marL="44275" marR="44275" marT="0" marB="0"><a:solidFill><a:srgbClr val="2F5496"/></a:solidFill></a:tcPr></a:tc><a:tc><a:txBody><a:bodyPr/><a:lstStyle/><a:p><a:pPr marL="0" marR="0" lvl="0" indent="0" algn="ctr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Mandatorio/ Deseable</a:t></a:r><a:endParaRPr sz="1000" u="none" strike="noStrike" cap="none"><a:latin typeface="Century Gothic"/><a:ea typeface="Century Gothic"/><a:cs typeface="Century Gothic"/><a:sym typeface="Century Gothic"/></a:endParaRPr></a:p></a:txBody><a:tcPr marL="44275" marR="44275" marT="0" marB="0"><a:solidFill><a:srgbClr val="2F5496"/></a:solidFill></a:tcPr></a:tc><a:extLst><a:ext uri="{0D108BD9-81ED-4DB2-BD59-A6C34878D82A}"><a16:rowId xmlns:a16="http://schemas.microsoft.com/office/drawing/2014/main" val="10000"/></a:ext></a:extLst></a:tr><a:tr h="217450"><a:tc><a:txBody><a:bodyPr/><a:lstStyle/><a:p><a:pPr marL="0" marR="0" lvl="0" indent="0" algn="ctr" rtl="0"><a:spcBef><a:spcPts val="0"/></a:spcBef><a:spcAft><a:spcPts val="0"/></a:spcAft><a:buNone/></a:pPr><a:r><a:rPr lang="en-US" sz="1050" b="0" u="none" strike="noStrike" cap="none"><a:solidFill><a:srgbClr val="002060"/></a:solidFill><a:latin typeface="Century Gothic"/><a:ea typeface="Century Gothic"/><a:cs typeface="Century Gothic"/><a:sym typeface="Century Gothic"/></a:rPr><a:t>RU-13</a:t></a:r><a:endParaRPr sz="105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Aplicación móvil (APK) para terminales RF Zebra con lectura óptica de códigos de barra en andén, grúas horquilla y pasillos.</a:t></a:r><a:endParaRPr sz="800" u="none" strike="noStrike" cap="none"><a:latin typeface="Century Gothic"/><a:ea typeface="Century Gothic"/><a:cs typeface="Century Gothic"/><a:sym typeface="Century Gothic"/></a:endParaRPr></a:p><a:p><a:pPr marL="0" marR="0" lvl="0" indent="0" algn="just" rtl="0"><a:spcBef><a:spcPts val="0"/></a:spcBef><a:spcAft><a:spcPts val="0"/></a:spcAft><a:buNone/></a:pPr><a:endParaRPr sz="800" u="none" strike="noStrike" cap="none"><a:latin typeface="Century Gothic"/><a:ea typeface="Century Gothic"/><a:cs typeface="Century Gothic"/><a:sym typeface="Century Gothic"/></a:endParaRPr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Mandatorio</a:t></a:r><a:endParaRPr/></a:p></a:txBody><a:tcPr marL="44275" marR="44275" marT="0" marB="0"/></a:tc><a:extLst><a:ext uri="{0D108BD9-81ED-4DB2-BD59-A6C34878D82A}"><a16:rowId xmlns:a16="http://schemas.microsoft.com/office/drawing/2014/main" val="10001"/></a:ext></a:extLst></a:tr><a:tr h="217450"><a:tc><a:txBody><a:bodyPr/><a:lstStyle/><a:p><a:pPr marL="0" marR="0" lvl="0" indent="0" algn="ctr" rtl="0"><a:spcBef><a:spcPts val="0"/></a:spcBef><a:spcAft><a:spcPts val="0"/></a:spcAft><a:buNone/></a:pPr><a:r><a:rPr lang="en-US" sz="1050" b="0" u="none" strike="noStrike" cap="none"><a:solidFill><a:srgbClr val="002060"/></a:solidFill><a:latin typeface="Century Gothic"/><a:ea typeface="Century Gothic"/><a:cs typeface="Century Gothic"/><a:sym typeface="Century Gothic"/></a:rPr><a:t>RU-14</a:t></a:r><a:endParaRPr sz="105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solidFill><a:schemeClr val="dk1"/></a:solidFill><a:latin typeface="Century Gothic"/><a:ea typeface="Century Gothic"/><a:cs typeface="Century Gothic"/><a:sym typeface="Century Gothic"/></a:rPr><a:t>Desafío Poka-Yoke: Alarma acústica, óptica (pantalla roja) y bloqueo en la pistola RF ante intento de pistoleo de SKU o rack incorrecto.</a:t></a:r><a:endParaRPr/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Mandatorio</a:t></a:r><a:endParaRPr sz="1100" u="none" strike="noStrike" cap="none"><a:latin typeface="Century Gothic"/><a:ea typeface="Century Gothic"/><a:cs typeface="Century Gothic"/><a:sym typeface="Century Gothic"/></a:endParaRPr></a:p></a:txBody><a:tcPr marL="44275" marR="44275" marT="0" marB="0"/></a:tc><a:extLst><a:ext uri="{0D108BD9-81ED-4DB2-BD59-A6C34878D82A}"><a16:rowId xmlns:a16="http://schemas.microsoft.com/office/drawing/2014/main" val="10002"/></a:ext></a:extLst></a:tr><a:tr h="326175"><a:tc><a:txBody><a:bodyPr/><a:lstStyle/><a:p><a:pPr marL="0" marR="0" lvl="0" indent="0" algn="ctr" rtl="0"><a:spcBef><a:spcPts val="0"/></a:spcBef><a:spcAft><a:spcPts val="0"/></a:spcAft><a:buNone/></a:pPr><a:r><a:rPr lang="en-US" sz="1050" b="0" u="none" strike="noStrike" cap="none"><a:solidFill><a:srgbClr val="002060"/></a:solidFill><a:latin typeface="Century Gothic"/><a:ea typeface="Century Gothic"/><a:cs typeface="Century Gothic"/><a:sym typeface="Century Gothic"/></a:rPr><a:t>RU-13</a:t></a:r><a:endParaRPr sz="105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Resiliencia ante zonas ciegas Wi-Fi con retención en cola segura y sincronización atómica e idempotente sin duplicar stock.</a:t></a:r><a:endParaRPr sz="800" u="none" strike="noStrike" cap="none"><a:latin typeface="Century Gothic"/><a:ea typeface="Century Gothic"/><a:cs typeface="Century Gothic"/><a:sym typeface="Century Gothic"/></a:endParaRPr></a:p><a:p><a:pPr marL="0" marR="0" lvl="0" indent="0" algn="just" rtl="0"><a:spcBef><a:spcPts val="0"/></a:spcBef><a:spcAft><a:spcPts val="0"/></a:spcAft><a:buNone/></a:pPr><a:endParaRPr sz="800" u="none" strike="noStrike" cap="none"><a:latin typeface="Century Gothic"/><a:ea typeface="Century Gothic"/><a:cs typeface="Century Gothic"/><a:sym typeface="Century Gothic"/></a:endParaRPr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Mandatorio</a:t></a:r><a:endParaRPr sz="1100" u="none" strike="noStrike" cap="none"><a:latin typeface="Century Gothic"/><a:ea typeface="Century Gothic"/><a:cs typeface="Century Gothic"/><a:sym typeface="Century Gothic"/></a:endParaRPr></a:p></a:txBody><a:tcPr marL="44275" marR="44275" marT="0" marB="0"/></a:tc><a:extLst><a:ext uri="{0D108BD9-81ED-4DB2-BD59-A6C34878D82A}"><a16:rowId xmlns:a16="http://schemas.microsoft.com/office/drawing/2014/main" val="10003"/></a:ext></a:extLst></a:tr><a:tr h="217450"><a:tc><a:txBody><a:bodyPr/><a:lstStyle/><a:p><a:pPr marL="0" marR="0" lvl="0" indent="0" algn="ctr" rtl="0"><a:spcBef><a:spcPts val="0"/></a:spcBef><a:spcAft><a:spcPts val="0"/></a:spcAft><a:buNone/></a:pPr><a:r><a:rPr lang="en-US" sz="1050" b="0" u="none" strike="noStrike" cap="none"><a:solidFill><a:srgbClr val="002060"/></a:solidFill><a:latin typeface="Century Gothic"/><a:ea typeface="Century Gothic"/><a:cs typeface="Century Gothic"/><a:sym typeface="Century Gothic"/></a:rPr><a:t>RU-14</a:t></a:r><a:endParaRPr sz="105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Generación de etiquetas de identificación de pallets (1D/2D) en andén con folio SDR.</a:t></a:r><a:endParaRPr sz="800" u="none" strike="noStrike" cap="none"><a:latin typeface="Century Gothic"/><a:ea typeface="Century Gothic"/><a:cs typeface="Century Gothic"/><a:sym typeface="Century Gothic"/></a:endParaRPr></a:p><a:p><a:pPr marL="0" marR="0" lvl="0" indent="0" algn="just" rtl="0"><a:spcBef><a:spcPts val="0"/></a:spcBef><a:spcAft><a:spcPts val="0"/></a:spcAft><a:buNone/></a:pPr><a:endParaRPr sz="800" u="none" strike="noStrike" cap="none"><a:latin typeface="Century Gothic"/><a:ea typeface="Century Gothic"/><a:cs typeface="Century Gothic"/><a:sym typeface="Century Gothic"/></a:endParaRPr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Mandatorio</a:t></a:r><a:endParaRPr sz="1100" u="none" strike="noStrike" cap="none"><a:latin typeface="Century Gothic"/><a:ea typeface="Century Gothic"/><a:cs typeface="Century Gothic"/><a:sym typeface="Century Gothic"/></a:endParaRPr></a:p></a:txBody><a:tcPr marL="44275" marR="44275" marT="0" marB="0"/></a:tc><a:extLst><a:ext uri="{0D108BD9-81ED-4DB2-BD59-A6C34878D82A}"><a16:rowId xmlns:a16="http://schemas.microsoft.com/office/drawing/2014/main" val="10004"/></a:ext></a:extLst></a:tr></a:tbl></a:graphicData></a:graphic></p:graphicFrame><p:graphicFrame><p:nvGraphicFramePr><p:cNvPr id="40" name="Google Shape;40;p2"/><p:cNvGraphicFramePr/><p:nvPr/></p:nvGraphicFramePr><p:xfrm><a:off x="548680" y="3224809"/><a:ext cx="5760650" cy="1319455"/></p:xfrm><a:graphic><a:graphicData uri="http://schemas.openxmlformats.org/drawingml/2006/table"><a:tbl><a:tblPr firstRow="1" firstCol="1" bandRow="1"><a:noFill/><a:tableStyleId>{C1A62BA1-8830-42E3-9BD7-D50916668516}</a:tableStyleId></a:tblPr><a:tblGrid><a:gridCol w="576075"><a:extLst><a:ext uri="{9D8B030D-6E8A-4147-A177-3AD203B41FA5}"><a16:colId xmlns:a16="http://schemas.microsoft.com/office/drawing/2014/main" val="20000"/></a:ext></a:extLst></a:gridCol><a:gridCol w="3960450"><a:extLst><a:ext uri="{9D8B030D-6E8A-4147-A177-3AD203B41FA5}"><a16:colId xmlns:a16="http://schemas.microsoft.com/office/drawing/2014/main" val="20001"/></a:ext></a:extLst></a:gridCol><a:gridCol w="1224125"><a:extLst><a:ext uri="{9D8B030D-6E8A-4147-A177-3AD203B41FA5}"><a16:colId xmlns:a16="http://schemas.microsoft.com/office/drawing/2014/main" val="20002"/></a:ext></a:extLst></a:gridCol></a:tblGrid><a:tr h="222175"><a:tc><a:txBody><a:bodyPr/><a:lstStyle/><a:p><a:pPr marL="0" marR="0" lvl="0" indent="0" algn="ctr" rtl="0"><a:spcBef><a:spcPts val="0"/></a:spcBef><a:spcAft><a:spcPts val="0"/></a:spcAft><a:buNone/></a:pPr><a:r><a:rPr lang="en-US" sz="900" u="none" strike="noStrike" cap="none"><a:latin typeface="Century Gothic"/><a:ea typeface="Century Gothic"/><a:cs typeface="Century Gothic"/><a:sym typeface="Century Gothic"/></a:rPr><a:t>N°</a:t></a:r><a:endParaRPr sz="800" u="none" strike="noStrike" cap="none"><a:latin typeface="Century Gothic"/><a:ea typeface="Century Gothic"/><a:cs typeface="Century Gothic"/><a:sym typeface="Century Gothic"/></a:endParaRPr></a:p></a:txBody><a:tcPr marL="44275" marR="44275" marT="0" marB="0"><a:solidFill><a:srgbClr val="2F5496"/></a:solidFill></a:tcPr></a:tc><a:tc><a:txBody><a:bodyPr/><a:lstStyle/><a:p><a:pPr marL="0" marR="0" lvl="0" indent="0" algn="just" rtl="0"><a:spcBef><a:spcPts val="0"/></a:spcBef><a:spcAft><a:spcPts val="0"/></a:spcAft><a:buNone/></a:pPr><a:r><a:rPr lang="en-US" sz="900" u="none" strike="noStrike" cap="none"><a:latin typeface="Century Gothic"/><a:ea typeface="Century Gothic"/><a:cs typeface="Century Gothic"/><a:sym typeface="Century Gothic"/></a:rPr><a:t>ESPECIFICACIONES DE DESPACHO (SDD), MULTI-EMPRESA Y TRAZABILIDAD</a:t></a:r><a:endParaRPr sz="900" u="none" strike="noStrike" cap="none"><a:latin typeface="Century Gothic"/><a:ea typeface="Century Gothic"/><a:cs typeface="Century Gothic"/><a:sym typeface="Century Gothic"/></a:endParaRPr></a:p></a:txBody><a:tcPr marL="44275" marR="44275" marT="0" marB="0"><a:solidFill><a:srgbClr val="2F5496"/></a:solidFill></a:tcPr></a:tc><a:tc><a:txBody><a:bodyPr/><a:lstStyle/><a:p><a:pPr marL="0" marR="0" lvl="0" indent="0" algn="ctr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Mandatorio/ Deseable</a:t></a:r><a:endParaRPr sz="1000" u="none" strike="noStrike" cap="none"><a:latin typeface="Century Gothic"/><a:ea typeface="Century Gothic"/><a:cs typeface="Century Gothic"/><a:sym typeface="Century Gothic"/></a:endParaRPr></a:p></a:txBody><a:tcPr marL="44275" marR="44275" marT="0" marB="0"><a:solidFill><a:srgbClr val="2F5496"/></a:solidFill></a:tcPr></a:tc><a:extLst><a:ext uri="{0D108BD9-81ED-4DB2-BD59-A6C34878D82A}"><a16:rowId xmlns:a16="http://schemas.microsoft.com/office/drawing/2014/main" val="10000"/></a:ext></a:extLst></a:tr><a:tr h="220350"><a:tc><a:txBody><a:bodyPr/><a:lstStyle/><a:p><a:pPr marL="0" marR="0" lvl="0" indent="0" algn="ctr" rtl="0"><a:spcBef><a:spcPts val="0"/></a:spcBef><a:spcAft><a:spcPts val="0"/></a:spcAft><a:buNone/></a:pPr><a:r><a:rPr lang="en-US" sz="1100" b="0" u="none" strike="noStrike" cap="none"><a:solidFill><a:srgbClr val="002060"/></a:solidFill><a:latin typeface="Century Gothic"/><a:ea typeface="Century Gothic"/><a:cs typeface="Century Gothic"/><a:sym typeface="Century Gothic"/></a:rPr><a:t>RU-15</a:t></a:r><a:endParaRPr sz="110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Aislamiento Multi-Empresa estricto para las 19 cuentas de laboratorios mandantes (EmpId 1 al 20) en GetPoint WMS sin cruce de existencias.</a:t></a:r><a:endParaRPr/></a:p><a:p><a:pPr marL="0" marR="0" lvl="0" indent="0" algn="just" rtl="0"><a:spcBef><a:spcPts val="0"/></a:spcBef><a:spcAft><a:spcPts val="0"/></a:spcAft><a:buNone/></a:pPr><a:endParaRPr sz="800" u="none" strike="noStrike" cap="none"><a:latin typeface="Century Gothic"/><a:ea typeface="Century Gothic"/><a:cs typeface="Century Gothic"/><a:sym typeface="Century Gothic"/></a:endParaRPr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Deseable</a:t></a:r><a:endParaRPr sz="1100" u="none" strike="noStrike" cap="none"><a:latin typeface="Century Gothic"/><a:ea typeface="Century Gothic"/><a:cs typeface="Century Gothic"/><a:sym typeface="Century Gothic"/></a:endParaRPr></a:p></a:txBody><a:tcPr marL="44275" marR="44275" marT="0" marB="0"/></a:tc><a:extLst><a:ext uri="{0D108BD9-81ED-4DB2-BD59-A6C34878D82A}"><a16:rowId xmlns:a16="http://schemas.microsoft.com/office/drawing/2014/main" val="10001"/></a:ext></a:extLst></a:tr><a:tr h="220350"><a:tc><a:txBody><a:bodyPr/><a:lstStyle/><a:p><a:pPr marL="0" marR="0" lvl="0" indent="0" algn="ctr" rtl="0"><a:spcBef><a:spcPts val="0"/></a:spcBef><a:spcAft><a:spcPts val="0"/></a:spcAft><a:buNone/></a:pPr><a:r><a:rPr lang="en-US" sz="1100" b="0" u="none" strike="noStrike" cap="none"><a:solidFill><a:srgbClr val="002060"/></a:solidFill><a:latin typeface="Century Gothic"/><a:ea typeface="Century Gothic"/><a:cs typeface="Century Gothic"/><a:sym typeface="Century Gothic"/></a:rPr><a:t>RU-16</a:t></a:r><a:endParaRPr sz="110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Vinculación de Guías de Despacho DTE (folio SII) y rebaja inmediata de stock en rack tras confirmación SDD.</a:t></a:r><a:endParaRPr/></a:p><a:p><a:pPr marL="0" marR="0" lvl="0" indent="0" algn="just" rtl="0"><a:spcBef><a:spcPts val="0"/></a:spcBef><a:spcAft><a:spcPts val="0"/></a:spcAft><a:buNone/></a:pPr><a:endParaRPr sz="800" u="none" strike="noStrike" cap="none"><a:latin typeface="Century Gothic"/><a:ea typeface="Century Gothic"/><a:cs typeface="Century Gothic"/><a:sym typeface="Century Gothic"/></a:endParaRPr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Mandatorio</a:t></a:r><a:endParaRPr sz="1100" u="none" strike="noStrike" cap="none"><a:latin typeface="Century Gothic"/><a:ea typeface="Century Gothic"/><a:cs typeface="Century Gothic"/><a:sym typeface="Century Gothic"/></a:endParaRPr></a:p></a:txBody><a:tcPr marL="44275" marR="44275" marT="0" marB="0"/></a:tc><a:extLst><a:ext uri="{0D108BD9-81ED-4DB2-BD59-A6C34878D82A}"><a16:rowId xmlns:a16="http://schemas.microsoft.com/office/drawing/2014/main" val="10002"/></a:ext></a:extLst></a:tr><a:tr h="326175"><a:tc><a:txBody><a:bodyPr/><a:lstStyle/><a:p><a:pPr marL="0" marR="0" lvl="0" indent="0" algn="ctr" rtl="0"><a:spcBef><a:spcPts val="0"/></a:spcBef><a:spcAft><a:spcPts val="0"/></a:spcAft><a:buNone/></a:pPr><a:r><a:rPr lang="en-US" sz="1100" b="0" u="none" strike="noStrike" cap="none"><a:solidFill><a:srgbClr val="002060"/></a:solidFill><a:latin typeface="Century Gothic"/><a:ea typeface="Century Gothic"/><a:cs typeface="Century Gothic"/><a:sym typeface="Century Gothic"/></a:rPr><a:t>RU-17</a:t></a:r><a:endParaRPr sz="1100" b="0" u="none" strike="noStrike" cap="none"><a:solidFill><a:srgbClr val="002060"/></a:solidFill><a:latin typeface="Century Gothic"/><a:ea typeface="Century Gothic"/><a:cs typeface="Century Gothic"/><a:sym typeface="Century Gothic"/></a:endParaRPr></a:p></a:txBody><a:tcPr marL="44275" marR="44275" marT="0" marB="0"><a:solidFill><a:srgbClr val="CCFF66"/></a:solidFill></a:tcPr></a:tc><a:tc><a:txBody><a:bodyPr/><a:lstStyle/><a:p><a:pPr marL="0" marR="0" lvl="0" indent="0" algn="just" rtl="0"><a:spcBef><a:spcPts val="0"/></a:spcBef><a:spcAft><a:spcPts val="0"/></a:spcAft><a:buNone/></a:pPr><a:r><a:rPr lang="en-US" sz="800" u="none" strike="noStrike" cap="none"><a:latin typeface="Century Gothic"/><a:ea typeface="Century Gothic"/><a:cs typeface="Century Gothic"/><a:sym typeface="Century Gothic"/></a:rPr><a:t>Trazabilidad y registro de cambios de estado de lote en GetPoint WMS (API/LOGESTADOLOTE/LISTAR) con usuario, fecha y motivo sanitario.</a:t></a:r><a:endParaRPr/></a:p><a:p><a:pPr marL="0" marR="0" lvl="0" indent="0" algn="just" rtl="0"><a:spcBef><a:spcPts val="0"/></a:spcBef><a:spcAft><a:spcPts val="0"/></a:spcAft><a:buNone/></a:pPr><a:endParaRPr sz="800" u="none" strike="noStrike" cap="none"><a:latin typeface="Century Gothic"/><a:ea typeface="Century Gothic"/><a:cs typeface="Century Gothic"/><a:sym typeface="Century Gothic"/></a:endParaRPr></a:p></a:txBody><a:tcPr marL="44275" marR="44275" marT="0" marB="0"/></a:tc><a:tc><a:txBody><a:bodyPr/><a:lstStyle/><a:p><a:pPr marL="0" marR="0" lvl="0" indent="0" algn="ctr" rtl="0"><a:spcBef><a:spcPts val="0"/></a:spcBef><a:spcAft><a:spcPts val="0"/></a:spcAft><a:buNone/></a:pPr><a:r><a:rPr lang="en-US" sz="1100" u="none" strike="noStrike" cap="none"><a:latin typeface="Century Gothic"/><a:ea typeface="Century Gothic"/><a:cs typeface="Century Gothic"/><a:sym typeface="Century Gothic"/></a:rPr><a:t>Mandatorio</a:t></a:r><a:endParaRPr sz="1100" u="none" strike="noStrike" cap="none"><a:latin typeface="Century Gothic"/><a:ea typeface="Century Gothic"/><a:cs typeface="Century Gothic"/><a:sym typeface="Century Gothic"/></a:endParaRPr></a:p></a:txBody><a:tcPr marL="44275" marR="44275" marT="0" marB="0"/></a:tc><a:extLst><a:ext uri="{0D108BD9-81ED-4DB2-BD59-A6C34878D82A}"><a16:rowId xmlns:a16="http://schemas.microsoft.com/office/drawing/2014/main" val="10003"/></a:ext></a:extLst></a:tr></a:tbl></a:graphicData></a:graphic></p:graphicFrame><p:sp><p:nvSpPr><p:cNvPr id="41" name="Google Shape;41;p2"/><p:cNvSpPr/><p:nvPr/></p:nvSpPr><p:spPr><a:xfrm><a:off x="84508" y="1628206"/><a:ext cx="1887719" cy="360000"/></a:xfrm><a:prstGeom prst="roundRect"><a:avLst><a:gd name="adj" fmla="val 12661"/></a:avLst></a:prstGeom><a:solidFill><a:srgbClr val="CCFF66"/></a:solidFill><a:ln><a:noFill/></a:ln></p:spPr><p:txBody><a:bodyPr spcFirstLastPara="1" wrap="square" lIns="72000" tIns="0" rIns="0" bIns="0" anchor="ctr" anchorCtr="0"><a:noAutofit/></a:bodyPr><a:lstStyle/><a:p><a:pPr marL="0" marR="268605" lvl="0" indent="0" algn="ctr" rtl="0"><a:spcBef><a:spcPts val="0"/></a:spcBef><a:spcAft><a:spcPts val="0"/></a:spcAft><a:buNone/></a:pPr><a:r><a:rPr lang="en-US" sz="1400" b="1"><a:solidFill><a:srgbClr val="002060"/></a:solidFill><a:latin typeface="Candara"/><a:ea typeface="Candara"/><a:cs typeface="Candara"/><a:sym typeface="Candara"/></a:rPr><a:t>OBJETIVO</a:t></a:r><a:endParaRPr/></a:p></p:txBody></p:sp><p:sp><p:nvSpPr><p:cNvPr id="42" name="Google Shape;42;p2"/><p:cNvSpPr/><p:nvPr/></p:nvSpPr><p:spPr><a:xfrm><a:off x="2004352" y="1616355"/><a:ext cx="4683027" cy="645247"/></a:xfrm><a:prstGeom prst="roundRect"><a:avLst><a:gd name="adj" fmla="val 8851"/></a:avLst></a:prstGeom><a:solidFill><a:srgbClr val="CCFF99"/></a:solidFill><a:ln><a:noFill/></a:ln></p:spPr><p:txBody><a:bodyPr spcFirstLastPara="1" wrap="square" lIns="72000" tIns="0" rIns="0" bIns="0" anchor="t" anchorCtr="0"><a:noAutofit/></a:bodyPr><a:lstStyle/><a:p><a:pPr marL="0" marR="268605" lvl="0" indent="0" algn="ctr" rtl="0"><a:spcBef><a:spcPts val="0"/></a:spcBef><a:spcAft><a:spcPts val="0"/></a:spcAft><a:buNone/></a:pPr><a:r><a:rPr lang="en-US" sz="1100"><a:solidFill><a:srgbClr val="002060"/></a:solidFill><a:latin typeface="Candara"/><a:ea typeface="Candara"/><a:cs typeface="Candara"/><a:sym typeface="Candara"/></a:rPr><a:t>Describir los requerimientos específicos de usuario (URS) para la plataforma GetPoint WMS y terminales móviles RF en el almacenamiento y distribución de productos farmacéuticos en Bodega 43 cumpliendo con los estándares GAMP 5, DS 466 y NT 147.</a:t></a:r><a:endParaRPr/></a:p></p:txBody></p:sp><p:sp><p:nvSpPr><p:cNvPr id="43" name="Google Shape;43;p2"/><p:cNvSpPr/><p:nvPr/></p:nvSpPr><p:spPr><a:xfrm><a:off x="116632" y="2291530"/><a:ext cx="6570746" cy="701026"/></a:xfrm><a:prstGeom prst="roundRect"><a:avLst><a:gd name="adj" fmla="val 7395"/></a:avLst></a:prstGeom><a:solidFill><a:srgbClr val="D8D8D8"/></a:solidFill><a:ln><a:noFill/></a:ln></p:spPr><p:txBody><a:bodyPr spcFirstLastPara="1" wrap="square" lIns="72000" tIns="0" rIns="0" bIns="0" anchor="t" anchorCtr="0"><a:noAutofit/></a:bodyPr><a:lstStyle/><a:p><a:pPr marL="0" marR="268605" lvl="0" indent="0" algn="l" rtl="0"><a:spcBef><a:spcPts val="0"/></a:spcBef><a:spcAft><a:spcPts val="0"/></a:spcAft><a:buNone/></a:pPr><a:r><a:rPr lang="en-US" sz="1050" b="1"><a:solidFill><a:srgbClr val="002060"/></a:solidFill><a:latin typeface="Candara"/><a:ea typeface="Candara"/><a:cs typeface="Candara"/><a:sym typeface="Candara"/></a:rPr><a:t>Descripción y alcance</a:t></a:r><a:r><a:rPr lang="en-US" sz="1050"><a:solidFill><a:srgbClr val="002060"/></a:solidFill><a:latin typeface="Candara"/><a:ea typeface="Candara"/><a:cs typeface="Candara"/><a:sym typeface="Candara"/></a:rPr><a:t>:</a:t></a:r><a:endParaRPr/></a:p><a:p><a:pPr marL="0" marR="268605" lvl="0" indent="0" algn="ctr" rtl="0"><a:spcBef><a:spcPts val="0"/></a:spcBef><a:spcAft><a:spcPts val="0"/></a:spcAft><a:buNone/></a:pPr><a:r><a:rPr lang="en-US" sz="1050"><a:solidFill><a:srgbClr val="002060"/></a:solidFill><a:latin typeface="Candara"/><a:ea typeface="Candara"/><a:cs typeface="Candara"/><a:sym typeface="Candara"/></a:rPr><a:t>Este URS identifica los  requerimientos que deben cumplir los vehículos a Calificar.</a:t></a:r><a:endParaRPr/></a:p><a:p><a:pPr marL="0" marR="268605" lvl="0" indent="0" algn="ctr" rtl="0"><a:spcBef><a:spcPts val="0"/></a:spcBef><a:spcAft><a:spcPts val="0"/></a:spcAft><a:buNone/></a:pPr><a:r><a:rPr lang="en-US" sz="1050"><a:solidFill><a:srgbClr val="002060"/></a:solidFill><a:latin typeface="Candara"/><a:ea typeface="Candara"/><a:cs typeface="Candara"/><a:sym typeface="Candara"/></a:rPr><a:t>Aplica a los diferentes servicios: Servicios Courier, Servicios Dedicados y Transporte de Equipos Médicos.</a:t></a:r><a:endParaRPr/></a:p><a:p><a:pPr marL="0" marR="268605" lvl="0" indent="0" algn="ctr" rtl="0"><a:spcBef><a:spcPts val="0"/></a:spcBef><a:spcAft><a:spcPts val="0"/></a:spcAft><a:buNone/></a:pPr><a:r><a:rPr lang="en-US" sz="1050"><a:solidFill><a:srgbClr val="002060"/></a:solidFill><a:latin typeface="Candara"/><a:ea typeface="Candara"/><a:cs typeface="Candara"/><a:sym typeface="Candara"/></a:rPr><a:t>Referencias: NT 147, NT 208, Res. 1542</a:t></a:r><a:endParaRPr/></a:p><a:p><a:pPr marL="0" marR="268605" lvl="0" indent="0" algn="ctr" rtl="0"><a:spcBef><a:spcPts val="0"/></a:spcBef><a:spcAft><a:spcPts val="0"/></a:spcAft><a:buNone/></a:pPr><a:endParaRPr sz="1050"><a:solidFill><a:srgbClr val="002060"/></a:solidFill><a:latin typeface="Candara"/><a:ea typeface="Candara"/><a:cs typeface="Candara"/><a:sym typeface="Candara"/></a:endParaRPr></a:p></p:txBody></p:sp><p:sp><p:nvSpPr><p:cNvPr id="44" name="Google Shape;44;p2"/><p:cNvSpPr txBox="1"/><p:nvPr/></p:nvSpPr><p:spPr><a:xfrm><a:off x="5301208" y="9201765"/><a:ext cx="1440160" cy="200055"/></a:xfrm><a:prstGeom prst="rect"><a:avLst/></a:prstGeom><a:noFill/><a:ln><a:noFill/></a:ln></p:spPr><p:txBody><a:bodyPr spcFirstLastPara="1" wrap="square" lIns="91425" tIns="45700" rIns="91425" bIns="45700" anchor="t" anchorCtr="0"><a:spAutoFit/></a:bodyPr><a:lstStyle/><a:p><a:pPr marL="357188" marR="0" lvl="0" indent="-357188" algn="r" rtl="0"><a:spcBef><a:spcPts val="0"/></a:spcBef><a:spcAft><a:spcPts val="0"/></a:spcAft><a:buNone/></a:pPr><a:r><a:rPr lang="en-US" sz="700"><a:solidFill><a:schemeClr val="dk1"/></a:solidFill><a:latin typeface="Candara"/><a:ea typeface="Candara"/><a:cs typeface="Candara"/><a:sym typeface="Candara"/></a:rPr><a:t>Página	2/2</a:t></a:r><a:endParaRPr sz="700"><a:solidFill><a:schemeClr val="dk1"/></a:solidFill><a:latin typeface="Candara"/><a:ea typeface="Candara"/><a:cs typeface="Candara"/><a:sym typeface="Candara"/></a:endParaRPr></a:p></p:txBody></p:sp><p:sp><p:nvSpPr><p:cNvPr id="45" name="Google Shape;45;p2"/><p:cNvSpPr><a:spLocks noGrp="1"/></p:cNvSpPr><p:nvPr><p:ph type="title"/></p:nvPr></p:nvSpPr><p:spPr><a:xfrm><a:off x="931651" y="410056"/><a:ext cx="4994697" cy="701025"/></a:xfrm><a:prstGeom prst="roundRect"><a:avLst><a:gd name="adj" fmla="val 16667"/></a:avLst></a:prstGeom><a:noFill/><a:ln><a:noFill/></a:ln></p:spPr><p:txBody><a:bodyPr spcFirstLastPara="1" wrap="square" lIns="36000" tIns="0" rIns="36000" bIns="0" anchor="t" anchorCtr="0"><a:normAutofit fontScale="90000"/></a:bodyPr><a:lstStyle/><a:p><a:pPr marL="0" lvl="0" indent="0" algn="ctr" rtl="0"><a:lnSpc><a:spcPct val="90000"/></a:lnSpc><a:spcBef><a:spcPts val="0"/></a:spcBef><a:spcAft><a:spcPts val="0"/></a:spcAft><a:buClr><a:srgbClr val="002060"/></a:buClr><a:buSzPts val="1600"/><a:buFont typeface="Century Gothic"/><a:buNone/></a:pPr><a:r><a:rPr lang="en-US" sz="1600"/><a:t>INSTRUCTIVO</a:t></a:r><a:br><a:rPr lang="en-US" sz="1600"/></a:br><a:r><a:rPr lang="en-US" sz="1600"/><a:t>ESPECIFICACIONES DE REQUERIMIENTOS DE USUARIO (URS)</a:t></a:r><a:endParaRPr sz="1600" u="sng"/></a:p></p:txBody></p:sp><p:sp><p:nvSpPr><p:cNvPr id="2" name="Google Shape;25;p1"><a:extLst><a:ext uri="{FF2B5EF4-FFF2-40B4-BE49-F238E27FC236}"><a16:creationId xmlns:a16="http://schemas.microsoft.com/office/drawing/2014/main" id="{FAF3BF22-6724-6D54-D73F-C3E8479F0C99}"/></a:ext></a:extLst></p:cNvPr><p:cNvSpPr txBox="1"/><p:nvPr/></p:nvSpPr><p:spPr><a:xfrm><a:off x="5516900" y="63000"/><a:ext cx="1440160" cy="415498"/></a:xfrm><a:prstGeom prst="rect"><a:avLst/></a:prstGeom><a:noFill/><a:ln><a:noFill/></a:ln></p:spPr><p:txBody><a:bodyPr spcFirstLastPara="1" wrap="square" lIns="91425" tIns="45700" rIns="91425" bIns="45700" anchor="t" anchorCtr="0"><a:spAutoFit/></a:bodyPr><a:lstStyle/><a:p><a:pPr marL="357188" marR="0" lvl="0" indent="-357188" algn="l" rtl="0"><a:spcBef><a:spcPts val="0"/></a:spcBef><a:spcAft><a:spcPts val="0"/></a:spcAft><a:buNone/></a:pPr><a:r><a:rPr lang="en-US" sz="700" dirty="0"><a:solidFill><a:schemeClr val="dk1"/></a:solidFill><a:latin typeface="Candara"/><a:ea typeface="Candara"/><a:cs typeface="Candara"/><a:sym typeface="Candara"/></a:rPr><a:t>Código	: (TF)O.CA.PR04-IN02</a:t></a:r></a:p><a:p><a:pPr marL="357188" marR="0" lvl="0" indent="-357188" algn="l" rtl="0"><a:spcBef><a:spcPts val="0"/></a:spcBef><a:spcAft><a:spcPts val="0"/></a:spcAft><a:buNone/></a:pPr><a:r><a:rPr lang="en-US" sz="700" dirty="0" err="1"><a:solidFill><a:schemeClr val="dk1"/></a:solidFill><a:latin typeface="Candara"/><a:ea typeface="Candara"/><a:cs typeface="Candara"/><a:sym typeface="Candara"/></a:rPr><a:t>Versión</a:t></a:r><a:r><a:rPr lang="en-US" sz="700" dirty="0"><a:solidFill><a:schemeClr val="dk1"/></a:solidFill><a:latin typeface="Candara"/><a:ea typeface="Candara"/><a:cs typeface="Candara"/><a:sym typeface="Candara"/></a:rPr><a:t>	: 1</a:t></a:r><a:endParaRPr lang="en-US" dirty="0"/></a:p><a:p><a:pPr marL="357188" marR="0" lvl="0" indent="-357188" algn="l" rtl="0"><a:spcBef><a:spcPts val="0"/></a:spcBef><a:spcAft><a:spcPts val="0"/></a:spcAft><a:buNone/></a:pPr><a:r><a:rPr lang="en-US" sz="700" dirty="0" err="1"><a:solidFill><a:schemeClr val="dk1"/></a:solidFill><a:latin typeface="Candara"/><a:ea typeface="Candara"/><a:cs typeface="Candara"/><a:sym typeface="Candara"/></a:rPr><a:t>Fecha</a:t></a:r><a:r><a:rPr lang="en-US" sz="700" dirty="0"><a:solidFill><a:schemeClr val="dk1"/></a:solidFill><a:latin typeface="Candara"/><a:ea typeface="Candara"/><a:cs typeface="Candara"/><a:sym typeface="Candara"/></a:rPr><a:t>	: 24/Ago/2026</a:t></a:r><a:endParaRPr dirty="0"/></a:p></p:txBody></p:sp></p:spTree></p:cSld><p:clrMapOvr><a:masterClrMapping/></p:clrMapOvr></p:sld>
</file>

<file path=ppt\tableStyles.xml><?xml version="1.0" encoding="utf-8"?>
<a:tblStyleLst xmlns:a="http://schemas.openxmlformats.org/drawingml/2006/main" def="{C1A62BA1-8830-42E3-9BD7-D50916668516}">
  <a:tblStyle styleId="{C1A62BA1-8830-42E3-9BD7-D5091666851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\theme\theme1.xml><?xml version="1.0" encoding="utf-8"?>
<a:theme xmlns:a="http://schemas.openxmlformats.org/drawingml/2006/main" name="Office 2013 - Tema de 2022">
  <a:themeElements>
    <a:clrScheme name="Office 2013 - Tema de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\theme\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\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2094" y="120"/>
      </p:cViewPr>
      <p:guideLst>
        <p:guide orient="horz" pos="1940"/>
        <p:guide pos="397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57"/>
        <p:guide pos="2170"/>
      </p:guideLst>
    </p:cSldViewPr>
  </p:notesViewPr>
  <p:gridSpacing cx="72008" cy="72008"/>
</p:viewPr>
</file>